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4" r:id="rId5"/>
    <p:sldId id="269" r:id="rId6"/>
    <p:sldId id="268" r:id="rId7"/>
    <p:sldId id="272" r:id="rId8"/>
    <p:sldId id="273" r:id="rId9"/>
    <p:sldId id="274" r:id="rId10"/>
    <p:sldId id="275" r:id="rId11"/>
    <p:sldId id="276" r:id="rId12"/>
    <p:sldId id="281" r:id="rId13"/>
    <p:sldId id="283" r:id="rId14"/>
    <p:sldId id="277" r:id="rId15"/>
    <p:sldId id="278" r:id="rId16"/>
    <p:sldId id="280" r:id="rId17"/>
    <p:sldId id="282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5036F-3C90-4088-AF45-B61081186B13}" v="2" dt="2025-09-18T20:26:32.86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74" autoAdjust="0"/>
  </p:normalViewPr>
  <p:slideViewPr>
    <p:cSldViewPr snapToGrid="0" showGuides="1">
      <p:cViewPr varScale="1">
        <p:scale>
          <a:sx n="46" d="100"/>
          <a:sy n="46" d="100"/>
        </p:scale>
        <p:origin x="38" y="9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DE-4C6F-AD14-3993A171FF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DE-4C6F-AD14-3993A171FF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DE-4C6F-AD14-3993A171FFDF}"/>
              </c:ext>
            </c:extLst>
          </c:dPt>
          <c:cat>
            <c:strRef>
              <c:f>Sheet1!$A$2:$A$4</c:f>
              <c:strCache>
                <c:ptCount val="2"/>
                <c:pt idx="0">
                  <c:v>Assessment 1</c:v>
                </c:pt>
                <c:pt idx="1">
                  <c:v>Final Project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C-40ED-A9D1-B7603BDF7C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02/10/2025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8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7.svg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24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36.sv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1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sv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3.svg"/><Relationship Id="rId4" Type="http://schemas.openxmlformats.org/officeDocument/2006/relationships/image" Target="../media/image57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3.sv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01/10/2025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01/10/2025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oluseyi.oyedeji@northampton.ac.uk" TargetMode="Externa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oluseyi.oyedeji@northampton.ac.uk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10" y="708530"/>
            <a:ext cx="6952090" cy="26024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MODULE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8BAE7-040E-3ADA-A7BE-99020B49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8" t="11171" b="12887"/>
          <a:stretch>
            <a:fillRect/>
          </a:stretch>
        </p:blipFill>
        <p:spPr>
          <a:xfrm>
            <a:off x="8581938" y="1551963"/>
            <a:ext cx="3238500" cy="25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67C8-DCD6-07AF-3E5D-D6207FD0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F761C-B1DD-A231-FA2C-7594AB0B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0" y="0"/>
            <a:ext cx="10515600" cy="597101"/>
          </a:xfrm>
        </p:spPr>
        <p:txBody>
          <a:bodyPr/>
          <a:lstStyle/>
          <a:p>
            <a:r>
              <a:rPr lang="en-GB" dirty="0"/>
              <a:t>Weekly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37292-9575-070A-6A5D-A54AFDDA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3739F2-DC11-B02C-DDF0-C0530FF4B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41930"/>
              </p:ext>
            </p:extLst>
          </p:nvPr>
        </p:nvGraphicFramePr>
        <p:xfrm>
          <a:off x="341590" y="452808"/>
          <a:ext cx="11372716" cy="5586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044">
                  <a:extLst>
                    <a:ext uri="{9D8B030D-6E8A-4147-A177-3AD203B41FA5}">
                      <a16:colId xmlns:a16="http://schemas.microsoft.com/office/drawing/2014/main" val="2635682169"/>
                    </a:ext>
                  </a:extLst>
                </a:gridCol>
                <a:gridCol w="7849672">
                  <a:extLst>
                    <a:ext uri="{9D8B030D-6E8A-4147-A177-3AD203B41FA5}">
                      <a16:colId xmlns:a16="http://schemas.microsoft.com/office/drawing/2014/main" val="3870243493"/>
                    </a:ext>
                  </a:extLst>
                </a:gridCol>
              </a:tblGrid>
              <a:tr h="399516">
                <a:tc>
                  <a:txBody>
                    <a:bodyPr/>
                    <a:lstStyle/>
                    <a:p>
                      <a:r>
                        <a:rPr lang="en-GB" sz="20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4045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r>
                        <a:rPr lang="en-GB" sz="2000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NLP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792013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Traditional Linguistic Methods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5778733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Preprocessing &amp; Text Analytics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6183283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Classical ML for Text Classification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7213446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Word2Vec &amp; Word Embeddings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0198302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Neural Language Models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4777918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First Assessment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36286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Transformers &amp; Attention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1016952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Question Answering &amp; Summarisation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0051648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Topic Modelling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6114282"/>
                  </a:ext>
                </a:extLst>
              </a:tr>
              <a:tr h="39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&amp; Deployment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1955656"/>
                  </a:ext>
                </a:extLst>
              </a:tr>
              <a:tr h="1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Week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Recent Developments &amp; LLMs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480556"/>
                  </a:ext>
                </a:extLst>
              </a:tr>
              <a:tr h="1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Second  Assessment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39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8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7C508-0176-4DE0-26C2-8F38ED07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6851F-66C7-BA2E-0EAF-CE5EBEF8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A5681-5F19-BD27-ED6B-7D5BA4F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30049-F854-64EF-68B7-8E996256D100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i="1" dirty="0"/>
              <a:t>Lectures and labs </a:t>
            </a:r>
            <a:r>
              <a:rPr lang="en-GB" sz="2800" dirty="0"/>
              <a:t>every week (</a:t>
            </a:r>
            <a:r>
              <a:rPr lang="en-GB" sz="2800" b="1" dirty="0">
                <a:solidFill>
                  <a:srgbClr val="FF0000"/>
                </a:solidFill>
              </a:rPr>
              <a:t>4 hours weekly</a:t>
            </a:r>
            <a:r>
              <a:rPr lang="en-GB" sz="2800" dirty="0"/>
              <a:t>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3hrs face-to-face, 1hr online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Example-driven learning (</a:t>
            </a:r>
            <a:r>
              <a:rPr lang="en-GB" sz="2800" dirty="0">
                <a:highlight>
                  <a:srgbClr val="00FFFF"/>
                </a:highlight>
              </a:rPr>
              <a:t>real world applications</a:t>
            </a:r>
            <a:r>
              <a:rPr lang="en-GB" sz="2800" dirty="0"/>
              <a:t>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highlight>
                  <a:srgbClr val="FFFF00"/>
                </a:highlight>
              </a:rPr>
              <a:t>Independent practice expected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8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5BF3-F657-9C50-A056-7B3167A4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E52734-F208-BDFD-9D7B-BC30A98A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Expectations / Support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D644E-3DB9-5CC1-FDB9-3F1A99A3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B2C01-B61E-85DB-8208-F0EC0CC5662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What we expect from you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i="1" dirty="0">
                <a:solidFill>
                  <a:srgbClr val="FF0000"/>
                </a:solidFill>
              </a:rPr>
              <a:t>Compulsory Attendance</a:t>
            </a:r>
            <a:r>
              <a:rPr lang="en-GB" sz="2800" dirty="0"/>
              <a:t>, 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i="1" dirty="0"/>
              <a:t>Participation</a:t>
            </a:r>
            <a:r>
              <a:rPr lang="en-GB" sz="2800" dirty="0"/>
              <a:t>, 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i="1" dirty="0"/>
              <a:t>Independent Lab Practice.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2800" dirty="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What we will provide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C00000"/>
                </a:solidFill>
              </a:rPr>
              <a:t>Teaching and Lab Support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 solutions in the classroom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highlight>
                  <a:srgbClr val="FFFF00"/>
                </a:highlight>
              </a:rPr>
              <a:t>Feedbacks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022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055E-A2CC-0B49-3303-A635F7F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09C8-18B1-9D82-39C4-159E0DD3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Ground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08F91-9C90-BFF1-32BA-C2FA5C24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8A742-283D-3093-46E3-031669CA84F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</a:rPr>
              <a:t>Communicate professionally</a:t>
            </a:r>
            <a:r>
              <a:rPr lang="en-GB" sz="2800" dirty="0">
                <a:solidFill>
                  <a:srgbClr val="002060"/>
                </a:solidFill>
              </a:rPr>
              <a:t> </a:t>
            </a:r>
            <a:r>
              <a:rPr lang="en-GB" sz="2800" dirty="0"/>
              <a:t>(</a:t>
            </a:r>
            <a:r>
              <a:rPr lang="en-GB" sz="2800" i="1" dirty="0"/>
              <a:t>send email with student no. &amp; module name</a:t>
            </a:r>
            <a:r>
              <a:rPr lang="en-GB" sz="2800" dirty="0"/>
              <a:t>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Respect peers &amp; staffs </a:t>
            </a:r>
            <a:r>
              <a:rPr lang="en-GB" sz="2800" dirty="0"/>
              <a:t>(</a:t>
            </a:r>
            <a:r>
              <a:rPr lang="en-GB" sz="2800" dirty="0">
                <a:highlight>
                  <a:srgbClr val="FFFF00"/>
                </a:highlight>
              </a:rPr>
              <a:t>punctuality</a:t>
            </a:r>
            <a:r>
              <a:rPr lang="en-GB" sz="2800" dirty="0"/>
              <a:t>, no disruptions)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Engage actively </a:t>
            </a:r>
            <a:r>
              <a:rPr lang="en-GB" sz="2800" dirty="0"/>
              <a:t>(ask questions, use devices for classwork only)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Academic integrity (your own work, no copying)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Take responsibility </a:t>
            </a:r>
            <a:r>
              <a:rPr lang="en-GB" sz="2800" dirty="0"/>
              <a:t>(</a:t>
            </a:r>
            <a:r>
              <a:rPr lang="en-GB" sz="2800" i="1" dirty="0"/>
              <a:t>attempt </a:t>
            </a:r>
            <a:r>
              <a:rPr lang="en-GB" sz="2800" i="1" dirty="0" err="1"/>
              <a:t>practicals</a:t>
            </a:r>
            <a:r>
              <a:rPr lang="en-GB" sz="2800" i="1" dirty="0"/>
              <a:t>, meet deadlines</a:t>
            </a:r>
            <a:r>
              <a:rPr lang="en-GB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45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D8ABA-EF3A-BFF3-40BF-D914A0C0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EC54A-9ADE-18D4-7398-024DB970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and Support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1DF81-90E7-E5D6-EEF4-27DF5D03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8F160-EE60-6484-2DE2-1F286BE68E5E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All </a:t>
            </a:r>
            <a:r>
              <a:rPr lang="en-GB" sz="2800" b="1" dirty="0"/>
              <a:t>lecture slides</a:t>
            </a:r>
            <a:r>
              <a:rPr lang="en-GB" sz="2800" dirty="0"/>
              <a:t>, </a:t>
            </a:r>
            <a:r>
              <a:rPr lang="en-GB" sz="2800" b="1" dirty="0"/>
              <a:t>practical</a:t>
            </a:r>
            <a:r>
              <a:rPr lang="en-GB" sz="2800" dirty="0"/>
              <a:t>, </a:t>
            </a:r>
            <a:r>
              <a:rPr lang="en-GB" sz="2800" b="1" dirty="0"/>
              <a:t>solutions</a:t>
            </a:r>
            <a:r>
              <a:rPr lang="en-GB" sz="2800" dirty="0"/>
              <a:t>, and </a:t>
            </a:r>
            <a:r>
              <a:rPr lang="en-GB" sz="2800" b="1" dirty="0"/>
              <a:t>assessment briefs</a:t>
            </a:r>
            <a:r>
              <a:rPr lang="en-GB" sz="2800" dirty="0"/>
              <a:t> will be uploaded weekly to </a:t>
            </a:r>
            <a:r>
              <a:rPr lang="en-GB" sz="2800" b="1" dirty="0"/>
              <a:t>NILE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For module-related issues that can’t wait until class, </a:t>
            </a:r>
            <a:r>
              <a:rPr lang="en-GB" sz="2800" b="1" dirty="0">
                <a:solidFill>
                  <a:srgbClr val="FF0000"/>
                </a:solidFill>
              </a:rPr>
              <a:t>send an email </a:t>
            </a:r>
            <a:r>
              <a:rPr lang="en-GB" sz="2800" dirty="0"/>
              <a:t>to me:	</a:t>
            </a:r>
          </a:p>
          <a:p>
            <a:pPr lvl="2">
              <a:spcAft>
                <a:spcPts val="1200"/>
              </a:spcAft>
            </a:pPr>
            <a:endParaRPr lang="en-GB" sz="2800" dirty="0"/>
          </a:p>
          <a:p>
            <a:pPr lvl="2">
              <a:spcAft>
                <a:spcPts val="1200"/>
              </a:spcAft>
            </a:pPr>
            <a:r>
              <a:rPr lang="en-GB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oluseyi.oyedeji@northampton.ac.uk</a:t>
            </a:r>
            <a:r>
              <a:rPr lang="en-GB" sz="2800" dirty="0">
                <a:solidFill>
                  <a:srgbClr val="0070C0"/>
                </a:solidFill>
              </a:rPr>
              <a:t>  </a:t>
            </a:r>
          </a:p>
          <a:p>
            <a:pPr lvl="2">
              <a:spcAft>
                <a:spcPts val="1200"/>
              </a:spcAft>
            </a:pPr>
            <a:endParaRPr lang="en-GB" sz="2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highlight>
                  <a:srgbClr val="FFFF00"/>
                </a:highlight>
              </a:rPr>
              <a:t>Ask questions during lectures or labs</a:t>
            </a:r>
          </a:p>
        </p:txBody>
      </p:sp>
    </p:spTree>
    <p:extLst>
      <p:ext uri="{BB962C8B-B14F-4D97-AF65-F5344CB8AC3E}">
        <p14:creationId xmlns:p14="http://schemas.microsoft.com/office/powerpoint/2010/main" val="36505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A6B9-3584-B40A-CB1A-3226DC7B5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77645-A451-03DE-A0E4-112E86CB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1871D-A122-D53C-A72D-14EFD90C5D35}"/>
              </a:ext>
            </a:extLst>
          </p:cNvPr>
          <p:cNvSpPr txBox="1"/>
          <p:nvPr/>
        </p:nvSpPr>
        <p:spPr>
          <a:xfrm>
            <a:off x="386614" y="58290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600" i="1" dirty="0"/>
              <a:t>“To understand language is to understand humanity. To teach machines language is to teach them to understand us.”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sz="36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sz="36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600" b="1" dirty="0"/>
              <a:t>Good luck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595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0229-F8AF-826F-8E29-C68DFC9A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DB24-7E64-7FAE-0702-4CBE95F0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8DEEA-2B0E-0A5F-7E85-2D2CDC21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7C280B-B951-2E2E-F647-24AA5C06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19736"/>
              </p:ext>
            </p:extLst>
          </p:nvPr>
        </p:nvGraphicFramePr>
        <p:xfrm>
          <a:off x="315710" y="1395153"/>
          <a:ext cx="11372716" cy="40676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20937">
                  <a:extLst>
                    <a:ext uri="{9D8B030D-6E8A-4147-A177-3AD203B41FA5}">
                      <a16:colId xmlns:a16="http://schemas.microsoft.com/office/drawing/2014/main" val="2635682169"/>
                    </a:ext>
                  </a:extLst>
                </a:gridCol>
                <a:gridCol w="8151779">
                  <a:extLst>
                    <a:ext uri="{9D8B030D-6E8A-4147-A177-3AD203B41FA5}">
                      <a16:colId xmlns:a16="http://schemas.microsoft.com/office/drawing/2014/main" val="3870243493"/>
                    </a:ext>
                  </a:extLst>
                </a:gridCol>
              </a:tblGrid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Module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Natural </a:t>
                      </a:r>
                      <a:r>
                        <a:rPr lang="en-GB"/>
                        <a:t>Language Processing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44045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b="1" dirty="0"/>
                        <a:t>Module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CSY3055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2013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Academic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2025/2026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78733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Credits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83283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Subject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213446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Subject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198302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b="1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77918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dirty="0"/>
                        <a:t>Module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3hrs Face-to-Face + 1hr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16952"/>
                  </a:ext>
                </a:extLst>
              </a:tr>
              <a:tr h="451966">
                <a:tc>
                  <a:txBody>
                    <a:bodyPr/>
                    <a:lstStyle/>
                    <a:p>
                      <a:r>
                        <a:rPr lang="en-GB" b="1" dirty="0"/>
                        <a:t>Delivery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 hours/week (Lecture + Practical)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51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79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F04647-C8E3-0363-7DE4-D1F92F1C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Team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55DF9-AA69-A573-BFB5-FE90433F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535E7-A107-CF00-8015-A0F15D964EA4}"/>
              </a:ext>
            </a:extLst>
          </p:cNvPr>
          <p:cNvSpPr txBox="1"/>
          <p:nvPr/>
        </p:nvSpPr>
        <p:spPr>
          <a:xfrm>
            <a:off x="2786333" y="1417584"/>
            <a:ext cx="6484190" cy="19485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b="1" dirty="0"/>
              <a:t>Module Leader</a:t>
            </a:r>
            <a:r>
              <a:rPr lang="en-GB" sz="2800" dirty="0"/>
              <a:t>: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400" dirty="0"/>
              <a:t>Dr. Oluseyi Oyedeji,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dirty="0"/>
              <a:t>BSc (Hons) MSc PhD (Comp. Sc) PhD (AI) AFHEA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dirty="0"/>
              <a:t>Senior Lecturer in Computer Science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oluseyi.oyedeji@northampton.ac.uk</a:t>
            </a:r>
            <a:endParaRPr lang="en-GB" sz="2000" dirty="0">
              <a:solidFill>
                <a:srgbClr val="0070C0"/>
              </a:solidFill>
            </a:endParaRP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rgbClr val="0070C0"/>
              </a:solidFill>
            </a:endParaRP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Teaching</a:t>
            </a:r>
            <a:r>
              <a:rPr lang="en-GB" sz="2000" dirty="0"/>
              <a:t>: 	Systems Design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dirty="0"/>
              <a:t>		Natural Language Processing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GB" sz="2000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Research</a:t>
            </a:r>
            <a:r>
              <a:rPr lang="en-GB" sz="2000" dirty="0"/>
              <a:t>: 	AI(Deep learning, LLM)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2000" dirty="0"/>
              <a:t>		Image Processing</a:t>
            </a: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0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F72F-9167-498C-2144-1C8B314A8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F39E3B-904F-E7D1-2C3E-65A15ABD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19171-2255-36F4-94F3-4AA750A8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3664" y="6113384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225CC-C8F4-A257-59D8-4CFF3EF2E55F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Linguistic foundations </a:t>
            </a:r>
            <a:r>
              <a:rPr lang="en-GB" sz="2800" dirty="0"/>
              <a:t>(</a:t>
            </a:r>
            <a:r>
              <a:rPr lang="en-GB" sz="2800" dirty="0">
                <a:solidFill>
                  <a:srgbClr val="FF0000"/>
                </a:solidFill>
              </a:rPr>
              <a:t>morphology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7030A0"/>
                </a:solidFill>
              </a:rPr>
              <a:t>syntax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00B050"/>
                </a:solidFill>
              </a:rPr>
              <a:t>semantics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0070C0"/>
                </a:solidFill>
              </a:rPr>
              <a:t>pragmatics</a:t>
            </a:r>
            <a:r>
              <a:rPr lang="en-GB" sz="2800" dirty="0"/>
              <a:t>)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Core NLP tasks</a:t>
            </a:r>
            <a:r>
              <a:rPr lang="en-GB" sz="2800" dirty="0"/>
              <a:t>: tokenisation, POS tagging, parsing, embeddings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Statistical and machine learning methods for text classification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Neural language models </a:t>
            </a:r>
            <a:r>
              <a:rPr lang="en-GB" sz="2800" dirty="0"/>
              <a:t>(RNNs, LSTMs) and Transformers (BERT, GPT)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Modern applications</a:t>
            </a:r>
            <a:r>
              <a:rPr lang="en-GB" sz="2800" dirty="0"/>
              <a:t> such as question answering, summarisation, topic modelling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Ethical and legal considerations</a:t>
            </a:r>
            <a:r>
              <a:rPr lang="en-GB" sz="2800" dirty="0"/>
              <a:t> in NLP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50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Relevance of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GB" sz="2800" dirty="0"/>
              <a:t>One of the </a:t>
            </a:r>
            <a:r>
              <a:rPr lang="en-GB" sz="2800" dirty="0">
                <a:highlight>
                  <a:srgbClr val="FFFF00"/>
                </a:highlight>
              </a:rPr>
              <a:t>fastest-growing areas </a:t>
            </a:r>
            <a:r>
              <a:rPr lang="en-GB" sz="2800" dirty="0"/>
              <a:t>of AI and data science. Skills developed here are: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7030A0"/>
                </a:solidFill>
              </a:rPr>
              <a:t>Directly applicable </a:t>
            </a:r>
            <a:r>
              <a:rPr lang="en-GB" sz="2800" dirty="0"/>
              <a:t>in industry (</a:t>
            </a:r>
            <a:r>
              <a:rPr lang="en-GB" sz="2800" i="1" dirty="0"/>
              <a:t>chatbots, search, information retrieval, speech recognition, LLMs</a:t>
            </a:r>
            <a:r>
              <a:rPr lang="en-GB" sz="2800" dirty="0"/>
              <a:t>)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 Foundational for advanced study and </a:t>
            </a:r>
            <a:r>
              <a:rPr lang="en-GB" sz="2800" b="1" dirty="0">
                <a:solidFill>
                  <a:srgbClr val="FF0000"/>
                </a:solidFill>
              </a:rPr>
              <a:t>research in AI and ML</a:t>
            </a:r>
          </a:p>
          <a:p>
            <a:pPr marL="25200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/>
              <a:t>Highly valued </a:t>
            </a:r>
            <a:r>
              <a:rPr lang="en-GB" sz="2800" dirty="0"/>
              <a:t>by employers building data-driven and AI-powered applications</a:t>
            </a:r>
          </a:p>
        </p:txBody>
      </p:sp>
      <p:pic>
        <p:nvPicPr>
          <p:cNvPr id="2050" name="Picture 2" descr="Interview PNGs for Free Download">
            <a:extLst>
              <a:ext uri="{FF2B5EF4-FFF2-40B4-BE49-F238E27FC236}">
                <a16:creationId xmlns:a16="http://schemas.microsoft.com/office/drawing/2014/main" id="{D939DE25-E2DF-B2A4-3111-4EB46EC7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06" y="4608724"/>
            <a:ext cx="5433579" cy="21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GB" sz="2000" dirty="0"/>
              <a:t>By the end of this module, you will be able to: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Explain and justify</a:t>
            </a:r>
            <a:r>
              <a:rPr lang="en-GB" sz="2000" dirty="0"/>
              <a:t> fundamental </a:t>
            </a:r>
            <a:r>
              <a:rPr lang="en-GB" sz="2000" i="1" dirty="0"/>
              <a:t>concepts and techniques of Natural Language Processing</a:t>
            </a:r>
            <a:r>
              <a:rPr lang="en-GB" sz="2000" dirty="0"/>
              <a:t>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</a:rPr>
              <a:t>Analyse, compare and select </a:t>
            </a:r>
            <a:r>
              <a:rPr lang="en-GB" sz="2000" dirty="0"/>
              <a:t>the most appropriate methods and algorithms for building NLP driven solutions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highlight>
                  <a:srgbClr val="FFFF00"/>
                </a:highlight>
              </a:rPr>
              <a:t>Design, implement, evaluate and deploy </a:t>
            </a:r>
            <a:r>
              <a:rPr lang="en-GB" sz="2000" dirty="0"/>
              <a:t>NLP-based models for given real-life scenarios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Analyse</a:t>
            </a:r>
            <a:r>
              <a:rPr lang="en-GB" sz="2000" dirty="0"/>
              <a:t> the potential influence of </a:t>
            </a:r>
            <a:r>
              <a:rPr lang="en-GB" sz="2000" b="1" dirty="0">
                <a:solidFill>
                  <a:srgbClr val="7030A0"/>
                </a:solidFill>
              </a:rPr>
              <a:t>ethical, legal and environmental </a:t>
            </a:r>
            <a:r>
              <a:rPr lang="en-GB" sz="2000" dirty="0"/>
              <a:t>issues involved in NLP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Learning for Employability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</a:rPr>
              <a:t>Investigate and analyse</a:t>
            </a:r>
            <a:r>
              <a:rPr lang="en-GB" sz="2000" dirty="0"/>
              <a:t> relevant resources, tools, and background information to be used in solving real-life problems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Communicate</a:t>
            </a:r>
            <a:r>
              <a:rPr lang="en-GB" sz="2000" dirty="0"/>
              <a:t> ideas, concepts, and results effectively in a coherent manner appropriate to the audience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 Summary.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17C3-39FB-CBCF-3CE6-73DFF31AAD7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GB" sz="3600" dirty="0"/>
              <a:t>You will be able to </a:t>
            </a:r>
            <a:r>
              <a:rPr lang="en-GB" sz="3600" b="1" dirty="0"/>
              <a:t>preprocess text</a:t>
            </a:r>
            <a:r>
              <a:rPr lang="en-GB" sz="3600" dirty="0"/>
              <a:t>, </a:t>
            </a:r>
            <a:r>
              <a:rPr lang="en-GB" sz="3600" dirty="0">
                <a:solidFill>
                  <a:srgbClr val="FF0000"/>
                </a:solidFill>
              </a:rPr>
              <a:t>design models</a:t>
            </a:r>
            <a:r>
              <a:rPr lang="en-GB" sz="3600" dirty="0"/>
              <a:t> (traditional and neural), </a:t>
            </a:r>
            <a:r>
              <a:rPr lang="en-GB" sz="3600" dirty="0">
                <a:highlight>
                  <a:srgbClr val="FFFF00"/>
                </a:highlight>
              </a:rPr>
              <a:t>evaluate NLP systems</a:t>
            </a:r>
            <a:r>
              <a:rPr lang="en-GB" sz="3600" dirty="0"/>
              <a:t>, and reflect on ethical implications.</a:t>
            </a:r>
          </a:p>
        </p:txBody>
      </p:sp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8CD0-91A4-8C1F-7174-12BBB0DB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AAA2D-CDA9-6549-2D3F-8CC12C5C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A4B2-3CAD-3790-DD39-1A9DB0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3045-D53A-EEE7-096E-C3AE8095F830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There will be various forms of </a:t>
            </a:r>
            <a:r>
              <a:rPr lang="en-GB" sz="2800" b="1" dirty="0"/>
              <a:t>formative assessments</a:t>
            </a:r>
            <a:r>
              <a:rPr lang="en-GB" sz="2800" dirty="0"/>
              <a:t> in the classroom which will </a:t>
            </a:r>
            <a:r>
              <a:rPr lang="en-GB" sz="2800" b="1" dirty="0">
                <a:solidFill>
                  <a:srgbClr val="FF0000"/>
                </a:solidFill>
              </a:rPr>
              <a:t>not count</a:t>
            </a:r>
            <a:r>
              <a:rPr lang="en-GB" sz="2800" dirty="0"/>
              <a:t> towards your final grade but used to </a:t>
            </a:r>
            <a:r>
              <a:rPr lang="en-GB" sz="2800" b="1" dirty="0">
                <a:solidFill>
                  <a:srgbClr val="00B050"/>
                </a:solidFill>
              </a:rPr>
              <a:t>check your progress</a:t>
            </a:r>
            <a:r>
              <a:rPr lang="en-GB" sz="2800" dirty="0"/>
              <a:t> in the module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However, we will have </a:t>
            </a:r>
            <a:r>
              <a:rPr lang="en-GB" sz="2800" b="1" dirty="0">
                <a:solidFill>
                  <a:srgbClr val="0070C0"/>
                </a:solidFill>
              </a:rPr>
              <a:t>2(two) major summative assessments</a:t>
            </a:r>
            <a:r>
              <a:rPr lang="en-GB" sz="2800" dirty="0"/>
              <a:t> which will determine your </a:t>
            </a:r>
            <a:r>
              <a:rPr lang="en-GB" sz="2800" b="1" dirty="0"/>
              <a:t>final grade</a:t>
            </a:r>
            <a:r>
              <a:rPr lang="en-GB" sz="2800" dirty="0"/>
              <a:t> in this module:</a:t>
            </a:r>
          </a:p>
          <a:p>
            <a:pPr marL="1200150" lvl="2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b="1" dirty="0"/>
              <a:t>AS1</a:t>
            </a:r>
            <a:r>
              <a:rPr lang="en-GB" sz="2800" dirty="0"/>
              <a:t> (Proposal report, 40%)</a:t>
            </a:r>
          </a:p>
          <a:p>
            <a:pPr marL="1200150" lvl="2" indent="-2857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b="1" dirty="0"/>
              <a:t>Final Project</a:t>
            </a:r>
            <a:r>
              <a:rPr lang="en-GB" sz="2800" dirty="0"/>
              <a:t> (report + artifact, 60%).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B4AC26-3544-E9A6-B9C0-09DFC36B8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980636"/>
              </p:ext>
            </p:extLst>
          </p:nvPr>
        </p:nvGraphicFramePr>
        <p:xfrm>
          <a:off x="4882777" y="5005596"/>
          <a:ext cx="4019176" cy="194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1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AD50-737B-9EA1-FF28-7CFE49F8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1B66D-8D6C-0DCB-3740-CFF6AF70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A1336-B76B-DF24-95E5-F2B9250A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F43D6-47CB-882D-0FEE-002C3A7AC676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First Assessment  - Proposal Report - (Week 7) – 40%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Due – 13</a:t>
            </a:r>
            <a:r>
              <a:rPr lang="en-GB" sz="2000" b="1" baseline="30000" dirty="0">
                <a:solidFill>
                  <a:srgbClr val="FF0000"/>
                </a:solidFill>
              </a:rPr>
              <a:t>th</a:t>
            </a:r>
            <a:r>
              <a:rPr lang="en-GB" sz="2000" b="1" dirty="0">
                <a:solidFill>
                  <a:srgbClr val="FF0000"/>
                </a:solidFill>
              </a:rPr>
              <a:t> November 2025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b="1" dirty="0"/>
              <a:t>1500 words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dirty="0"/>
              <a:t>Proposal for final project, including problem definition, literature review, methodology, objectives, and ethical considerations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Second Assessment – Final Project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Deadline: Jan 27</a:t>
            </a:r>
            <a:r>
              <a:rPr lang="en-GB" sz="2000" b="1" baseline="30000" dirty="0">
                <a:solidFill>
                  <a:srgbClr val="FF0000"/>
                </a:solidFill>
              </a:rPr>
              <a:t>th</a:t>
            </a:r>
            <a:r>
              <a:rPr lang="en-GB" sz="2000" b="1" dirty="0">
                <a:solidFill>
                  <a:srgbClr val="FF0000"/>
                </a:solidFill>
              </a:rPr>
              <a:t> 2026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dirty="0"/>
              <a:t>1500 words report + code/artifact + demonstration/viva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000" dirty="0"/>
              <a:t>Implementation, evaluation, and reflection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highlight>
                  <a:srgbClr val="FFFF00"/>
                </a:highlight>
              </a:rPr>
              <a:t>Tip: begin working on it early. Even if you don’t have all the answers, start exploring so you can integrate knowledge gained each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58013-62F3-A207-C5EA-F41928F2B22E}"/>
              </a:ext>
            </a:extLst>
          </p:cNvPr>
          <p:cNvSpPr txBox="1"/>
          <p:nvPr/>
        </p:nvSpPr>
        <p:spPr>
          <a:xfrm>
            <a:off x="3861262" y="642863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More details found in Assessment Brief</a:t>
            </a:r>
          </a:p>
        </p:txBody>
      </p:sp>
    </p:spTree>
    <p:extLst>
      <p:ext uri="{BB962C8B-B14F-4D97-AF65-F5344CB8AC3E}">
        <p14:creationId xmlns:p14="http://schemas.microsoft.com/office/powerpoint/2010/main" val="8155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>application/mspowerpoint</UoNDownloadMimeType>
    <TaxCatchAll xmlns="53d32d9e-c095-442e-adc4-e6c79097d37c" xsi:nil="true"/>
    <UoNDownloadGroupName xmlns="a971a1b4-650d-42e3-8b11-02ead6e7a351">Brand</UoNDownloadGroupName>
    <UoNDownloadPosition xmlns="a971a1b4-650d-42e3-8b11-02ead6e7a351">1</UoNDownloadPosition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>false</UoNDownloadIsDeleted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3264</TotalTime>
  <Words>833</Words>
  <Application>Microsoft Office PowerPoint</Application>
  <PresentationFormat>Widescreen</PresentationFormat>
  <Paragraphs>160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Open Sans</vt:lpstr>
      <vt:lpstr>Open Sans Extrabold</vt:lpstr>
      <vt:lpstr>Wingdings</vt:lpstr>
      <vt:lpstr>University of Northampton Template</vt:lpstr>
      <vt:lpstr>MODULE INTRODUCTION</vt:lpstr>
      <vt:lpstr>Module Overview</vt:lpstr>
      <vt:lpstr>Module Team </vt:lpstr>
      <vt:lpstr>About Module</vt:lpstr>
      <vt:lpstr>Relevance of Module</vt:lpstr>
      <vt:lpstr>Learning Outcomes</vt:lpstr>
      <vt:lpstr>Learning Outcomes Summary.</vt:lpstr>
      <vt:lpstr>Assessments</vt:lpstr>
      <vt:lpstr>Assessments contd.</vt:lpstr>
      <vt:lpstr>Weekly Schedule</vt:lpstr>
      <vt:lpstr>Learning Mode</vt:lpstr>
      <vt:lpstr>Expectations / Support</vt:lpstr>
      <vt:lpstr>Some Ground Rules</vt:lpstr>
      <vt:lpstr>Help and Support</vt:lpstr>
      <vt:lpstr>PowerPoint Presentation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Oluseyi Oyedeji</cp:lastModifiedBy>
  <cp:revision>16</cp:revision>
  <dcterms:created xsi:type="dcterms:W3CDTF">2025-09-17T02:44:08Z</dcterms:created>
  <dcterms:modified xsi:type="dcterms:W3CDTF">2025-10-02T03:21:38Z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